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c7f662f7464787" /><Relationship Type="http://schemas.openxmlformats.org/officeDocument/2006/relationships/extended-properties" Target="/docProps/app.xml" Id="R3ac21b7fade24ccf" /><Relationship Type="http://schemas.openxmlformats.org/officeDocument/2006/relationships/officeDocument" Target="/ppt/presentation.xml" Id="R2c2c62a3681e48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c8958c57d34841"/>
  </p:sldMasterIdLst>
  <p:notesMasterIdLst>
    <p:notesMasterId xmlns:r="http://schemas.openxmlformats.org/officeDocument/2006/relationships" r:id="R7ba6c81bcdb84dce"/>
  </p:notesMasterIdLst>
  <p:sldIdLst>
    <p:sldId xmlns:r="http://schemas.openxmlformats.org/officeDocument/2006/relationships" id="256" r:id="R8edc1642af8d49a9"/>
    <p:sldId xmlns:r="http://schemas.openxmlformats.org/officeDocument/2006/relationships" id="257" r:id="R0df55ca60d0e4b66"/>
    <p:sldId xmlns:r="http://schemas.openxmlformats.org/officeDocument/2006/relationships" id="258" r:id="R7119d5b301324653"/>
    <p:sldId xmlns:r="http://schemas.openxmlformats.org/officeDocument/2006/relationships" id="259" r:id="R1436ab01c0f041e0"/>
    <p:sldId xmlns:r="http://schemas.openxmlformats.org/officeDocument/2006/relationships" id="260" r:id="R5c7c2e2a6b6e4a18"/>
    <p:sldId xmlns:r="http://schemas.openxmlformats.org/officeDocument/2006/relationships" id="261" r:id="R9c96c698398c4411"/>
    <p:sldId xmlns:r="http://schemas.openxmlformats.org/officeDocument/2006/relationships" id="262" r:id="R30f85f1a6b1c4067"/>
    <p:sldId xmlns:r="http://schemas.openxmlformats.org/officeDocument/2006/relationships" id="263" r:id="R571b34b49fac4379"/>
    <p:sldId xmlns:r="http://schemas.openxmlformats.org/officeDocument/2006/relationships" id="264" r:id="R85ecdf99c970494c"/>
    <p:sldId xmlns:r="http://schemas.openxmlformats.org/officeDocument/2006/relationships" id="265" r:id="R2d6f383687dc445b"/>
    <p:sldId xmlns:r="http://schemas.openxmlformats.org/officeDocument/2006/relationships" id="266" r:id="R5026cf8ed6ed425c"/>
    <p:sldId xmlns:r="http://schemas.openxmlformats.org/officeDocument/2006/relationships" id="267" r:id="Rbd55b3bbe31144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104c7b90534282" /><Relationship Type="http://schemas.openxmlformats.org/officeDocument/2006/relationships/slideMaster" Target="/ppt/slideMasters/slideMaster1.xml" Id="Rdbc8958c57d34841" /><Relationship Type="http://schemas.openxmlformats.org/officeDocument/2006/relationships/notesMaster" Target="/ppt/notesMasters/notesMaster1.xml" Id="R7ba6c81bcdb84dce" /><Relationship Type="http://schemas.openxmlformats.org/officeDocument/2006/relationships/presProps" Target="/ppt/presProps.xml" Id="R17be24b32c734f47" /><Relationship Type="http://schemas.openxmlformats.org/officeDocument/2006/relationships/tableStyles" Target="/ppt/tableStyles.xml" Id="R0987ad72598b4de4" /><Relationship Type="http://schemas.openxmlformats.org/officeDocument/2006/relationships/slide" Target="/ppt/slides/slide1.xml" Id="R8edc1642af8d49a9" /><Relationship Type="http://schemas.openxmlformats.org/officeDocument/2006/relationships/slide" Target="/ppt/slides/slide2.xml" Id="R0df55ca60d0e4b66" /><Relationship Type="http://schemas.openxmlformats.org/officeDocument/2006/relationships/slide" Target="/ppt/slides/slide3.xml" Id="R7119d5b301324653" /><Relationship Type="http://schemas.openxmlformats.org/officeDocument/2006/relationships/slide" Target="/ppt/slides/slide4.xml" Id="R1436ab01c0f041e0" /><Relationship Type="http://schemas.openxmlformats.org/officeDocument/2006/relationships/slide" Target="/ppt/slides/slide5.xml" Id="R5c7c2e2a6b6e4a18" /><Relationship Type="http://schemas.openxmlformats.org/officeDocument/2006/relationships/slide" Target="/ppt/slides/slide6.xml" Id="R9c96c698398c4411" /><Relationship Type="http://schemas.openxmlformats.org/officeDocument/2006/relationships/slide" Target="/ppt/slides/slide7.xml" Id="R30f85f1a6b1c4067" /><Relationship Type="http://schemas.openxmlformats.org/officeDocument/2006/relationships/slide" Target="/ppt/slides/slide8.xml" Id="R571b34b49fac4379" /><Relationship Type="http://schemas.openxmlformats.org/officeDocument/2006/relationships/slide" Target="/ppt/slides/slide9.xml" Id="R85ecdf99c970494c" /><Relationship Type="http://schemas.openxmlformats.org/officeDocument/2006/relationships/slide" Target="/ppt/slides/slide10.xml" Id="R2d6f383687dc445b" /><Relationship Type="http://schemas.openxmlformats.org/officeDocument/2006/relationships/slide" Target="/ppt/slides/slide11.xml" Id="R5026cf8ed6ed425c" /><Relationship Type="http://schemas.openxmlformats.org/officeDocument/2006/relationships/slide" Target="/ppt/slides/slide12.xml" Id="Rbd55b3bbe31144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7226661da949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c9591917b54ca2" /><Relationship Type="http://schemas.openxmlformats.org/officeDocument/2006/relationships/notesMaster" Target="/ppt/notesMasters/notesMaster1.xml" Id="Rf85fe2756e3b45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93555a71cf4fed" /><Relationship Type="http://schemas.openxmlformats.org/officeDocument/2006/relationships/notesMaster" Target="/ppt/notesMasters/notesMaster1.xml" Id="R72893c0d4b7843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3f8d4ff1d8412a" /><Relationship Type="http://schemas.openxmlformats.org/officeDocument/2006/relationships/notesMaster" Target="/ppt/notesMasters/notesMaster1.xml" Id="Ra6fe323a20c449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6cee95780948e5" /><Relationship Type="http://schemas.openxmlformats.org/officeDocument/2006/relationships/notesMaster" Target="/ppt/notesMasters/notesMaster1.xml" Id="Rcc76e6c0b4704e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8429032a7e45ce" /><Relationship Type="http://schemas.openxmlformats.org/officeDocument/2006/relationships/notesMaster" Target="/ppt/notesMasters/notesMaster1.xml" Id="R806f12cb9c8c4e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bc9d132c394d63" /><Relationship Type="http://schemas.openxmlformats.org/officeDocument/2006/relationships/notesMaster" Target="/ppt/notesMasters/notesMaster1.xml" Id="R0a603a3acca44a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7a6611fa1534b26" /><Relationship Type="http://schemas.openxmlformats.org/officeDocument/2006/relationships/notesMaster" Target="/ppt/notesMasters/notesMaster1.xml" Id="Rea21b7a0d1de40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4a102e7c7e4cf7" /><Relationship Type="http://schemas.openxmlformats.org/officeDocument/2006/relationships/notesMaster" Target="/ppt/notesMasters/notesMaster1.xml" Id="R9aa81c58cc7444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e1291fe0c244a5" /><Relationship Type="http://schemas.openxmlformats.org/officeDocument/2006/relationships/notesMaster" Target="/ppt/notesMasters/notesMaster1.xml" Id="R01a7f9cc9e694d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99f1e18bf34dc5" /><Relationship Type="http://schemas.openxmlformats.org/officeDocument/2006/relationships/notesMaster" Target="/ppt/notesMasters/notesMaster1.xml" Id="R17ba9de3f03e49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533a39da5f4b67" /><Relationship Type="http://schemas.openxmlformats.org/officeDocument/2006/relationships/notesMaster" Target="/ppt/notesMasters/notesMaster1.xml" Id="R666a1324342d431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8b56afb77a14f24" /><Relationship Type="http://schemas.openxmlformats.org/officeDocument/2006/relationships/notesMaster" Target="/ppt/notesMasters/notesMaster1.xml" Id="R21e5e6826fee44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12页精简汇报，约10分钟。仅KC。沿用现有统计结果，排除靶向KD/KO分支。自然主证据2队列，诱导14个有重复比较及1个n=1描述比较。药物干预不纳入模型评价。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D:/ai_project/Drug_pipeline/outputs/keratinocyte_aging_20261026_v9_model_gene_lists/included_models/analysis_policy.json</a:t>
            </a:r>
          </a:p>
          <a:p xmlns:a="http://schemas.openxmlformats.org/drawingml/2006/main">
            <a:r>
              <a:t>D:/ai_project/Drug_pipeline/outputs/keratinocyte_aging_20261026_v9_model_gene_lists/comparison_two_RNA/analysis_summary.md</a:t>
            </a:r>
          </a:p>
          <a:p xmlns:a="http://schemas.openxmlformats.org/drawingml/2006/main">
            <a:r>
              <a:t>自然：等权有方向Stouffer综合P值，经BH校正，不合并不同研究的效应量。GSE281449 ~sex+age_group；GSE130973 ~age_group。诱导复用edgeR/limma。自然正值为老年减年轻，模型正值为处理减对照。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D:/ai_project/Drug_pipeline/outputs/keratinocyte_aging_20261026_v9_model_gene_lists/included_models/两队列取材与证据角色.csv</a:t>
            </a:r>
          </a:p>
          <a:p xmlns:a="http://schemas.openxmlformats.org/drawingml/2006/main">
            <a:r>
              <a:t>D:/ai_project/Drug_pipeline/outputs/keratinocyte_aging_20261026_v9_model_gene_lists/included_models/两队列11位供体_样本与取材.csv</a:t>
            </a:r>
          </a:p>
          <a:p xmlns:a="http://schemas.openxmlformats.org/drawingml/2006/main">
            <a:r>
              <a:t>https://www.ncbi.nlm.nih.gov/geo/query/acc.cgi?acc=GSE281449</a:t>
            </a:r>
          </a:p>
          <a:p xmlns:a="http://schemas.openxmlformats.org/drawingml/2006/main">
            <a:r>
              <a:t>https://www.nature.com/articles/s42003-020-0922-4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D:/ai_project/Drug_pipeline/outputs/keratinocyte_aging_20261026_v9_model_gene_lists/included_models/样本记录_排除KD_KO.csv</a:t>
            </a:r>
          </a:p>
          <a:p xmlns:a="http://schemas.openxmlformats.org/drawingml/2006/main">
            <a:r>
              <a:t>D:/ai_project/Drug_pipeline/outputs/keratinocyte_aging_20261026_v9_model_gene_lists/tables/models/EMTAB10969_RS__RS_all_genes_annotated.csv.gz</a:t>
            </a:r>
          </a:p>
          <a:p xmlns:a="http://schemas.openxmlformats.org/drawingml/2006/main">
            <a:r>
              <a:t>https://www.ebi.ac.uk/biostudies/arrayexpress/studies/E-MTAB-10969</a:t>
            </a:r>
          </a:p>
          <a:p xmlns:a="http://schemas.openxmlformats.org/drawingml/2006/main">
            <a:r>
              <a:t>D:/ai_project/Drug_pipeline/outputs/keratinocyte_aging_20261026_v9_model_gene_lists/tables/models/EMTAB10969_UVB3d__UVB3d_all_genes_annotated.csv.gz</a:t>
            </a:r>
          </a:p>
          <a:p xmlns:a="http://schemas.openxmlformats.org/drawingml/2006/main">
            <a:r>
              <a:t>https://www.ebi.ac.uk/biostudies/arrayexpress/studies/E-MTAB-10969</a:t>
            </a:r>
          </a:p>
          <a:p xmlns:a="http://schemas.openxmlformats.org/drawingml/2006/main">
            <a:r>
              <a:t>D:/ai_project/Drug_pipeline/outputs/keratinocyte_aging_20261026_v9_model_gene_lists/tables/models/EMTAB10969_UVB5d__UVB5d_all_genes_annotated.csv.gz</a:t>
            </a:r>
          </a:p>
          <a:p xmlns:a="http://schemas.openxmlformats.org/drawingml/2006/main">
            <a:r>
              <a:t>https://www.ebi.ac.uk/biostudies/arrayexpress/studies/E-MTAB-10969</a:t>
            </a:r>
          </a:p>
          <a:p xmlns:a="http://schemas.openxmlformats.org/drawingml/2006/main">
            <a:r>
              <a:t>D:/ai_project/Drug_pipeline/outputs/keratinocyte_aging_20261026_v9_model_gene_lists/tables/models/GSE102676__repeat5_12J_24h_all_genes_annotated.csv.gz</a:t>
            </a:r>
          </a:p>
          <a:p xmlns:a="http://schemas.openxmlformats.org/drawingml/2006/main">
            <a:r>
              <a:t>https://www.ncbi.nlm.nih.gov/geo/query/acc.cgi?acc=GSE102676</a:t>
            </a:r>
          </a:p>
          <a:p xmlns:a="http://schemas.openxmlformats.org/drawingml/2006/main">
            <a:r>
              <a:t>D:/ai_project/Drug_pipeline/outputs/keratinocyte_aging_20261026_v9_model_gene_lists/tables/models/GSE102676__repeat5_12J_recovery7d_all_genes_annotated.csv.gz</a:t>
            </a:r>
          </a:p>
          <a:p xmlns:a="http://schemas.openxmlformats.org/drawingml/2006/main">
            <a:r>
              <a:t>https://www.ncbi.nlm.nih.gov/geo/query/acc.cgi?acc=GSE102676</a:t>
            </a:r>
          </a:p>
          <a:p xmlns:a="http://schemas.openxmlformats.org/drawingml/2006/main">
            <a:r>
              <a:t>D:/ai_project/Drug_pipeline/outputs/keratinocyte_aging_20261026_v9_model_gene_lists/tables/models/GSE102676__repeat5_3J_24h_all_genes_annotated.csv.gz</a:t>
            </a:r>
          </a:p>
          <a:p xmlns:a="http://schemas.openxmlformats.org/drawingml/2006/main">
            <a:r>
              <a:t>https://www.ncbi.nlm.nih.gov/geo/query/acc.cgi?acc=GSE102676</a:t>
            </a:r>
          </a:p>
          <a:p xmlns:a="http://schemas.openxmlformats.org/drawingml/2006/main">
            <a:r>
              <a:t>D:/ai_project/Drug_pipeline/outputs/keratinocyte_aging_20261026_v9_model_gene_lists/tables/models/GSE102676__repeat5_6J_24h_all_genes_annotated.csv.gz</a:t>
            </a:r>
          </a:p>
          <a:p xmlns:a="http://schemas.openxmlformats.org/drawingml/2006/main">
            <a:r>
              <a:t>https://www.ncbi.nlm.nih.gov/geo/query/acc.cgi?acc=GSE102676</a:t>
            </a:r>
          </a:p>
          <a:p xmlns:a="http://schemas.openxmlformats.org/drawingml/2006/main">
            <a:r>
              <a:t>D:/ai_project/Drug_pipeline/outputs/keratinocyte_aging_20261026_v9_model_gene_lists/tables/models/GSE102676__single_12J_24h_all_genes_annotated.csv.gz</a:t>
            </a:r>
          </a:p>
          <a:p xmlns:a="http://schemas.openxmlformats.org/drawingml/2006/main">
            <a:r>
              <a:t>https://www.ncbi.nlm.nih.gov/geo/query/acc.cgi?acc=GSE102676</a:t>
            </a:r>
          </a:p>
          <a:p xmlns:a="http://schemas.openxmlformats.org/drawingml/2006/main">
            <a:r>
              <a:t>D:/ai_project/Drug_pipeline/outputs/keratinocyte_aging_20261026_v9_model_gene_lists/tables/models/GSE250127_H2O2__shCon_H2O2_all_genes_annotated.csv.gz</a:t>
            </a:r>
          </a:p>
          <a:p xmlns:a="http://schemas.openxmlformats.org/drawingml/2006/main">
            <a:r>
              <a:t>https://www.ncbi.nlm.nih.gov/geo/query/acc.cgi?acc=GSE250127</a:t>
            </a:r>
          </a:p>
          <a:p xmlns:a="http://schemas.openxmlformats.org/drawingml/2006/main">
            <a:r>
              <a:t>D:/ai_project/Drug_pipeline/outputs/keratinocyte_aging_20261026_v9_model_gene_lists/tables/models/GSE284666__ETIS_8d_all_genes_annotated.csv.gz</a:t>
            </a:r>
          </a:p>
          <a:p xmlns:a="http://schemas.openxmlformats.org/drawingml/2006/main">
            <a:r>
              <a:t>https://www.ncbi.nlm.nih.gov/geo/query/acc.cgi?acc=GSE284666</a:t>
            </a:r>
          </a:p>
          <a:p xmlns:a="http://schemas.openxmlformats.org/drawingml/2006/main">
            <a:r>
              <a:t>D:/ai_project/Drug_pipeline/outputs/keratinocyte_aging_20261026_v9_model_gene_lists/tables/models/GSE284666__IRIS_8d_all_genes_annotated.csv.gz</a:t>
            </a:r>
          </a:p>
          <a:p xmlns:a="http://schemas.openxmlformats.org/drawingml/2006/main">
            <a:r>
              <a:t>https://www.ncbi.nlm.nih.gov/geo/query/acc.cgi?acc=GSE284666</a:t>
            </a:r>
          </a:p>
          <a:p xmlns:a="http://schemas.openxmlformats.org/drawingml/2006/main">
            <a:r>
              <a:t>D:/ai_project/Drug_pipeline/outputs/keratinocyte_aging_20261026_v9_model_gene_lists/tables/models/GSE289113__UVB_50mJ_all_genes_annotated.csv.gz</a:t>
            </a:r>
          </a:p>
          <a:p xmlns:a="http://schemas.openxmlformats.org/drawingml/2006/main">
            <a:r>
              <a:t>https://www.ncbi.nlm.nih.gov/geo/query/acc.cgi?acc=GSE289113</a:t>
            </a:r>
          </a:p>
          <a:p xmlns:a="http://schemas.openxmlformats.org/drawingml/2006/main">
            <a:r>
              <a:t>D:/ai_project/Drug_pipeline/outputs/keratinocyte_aging_20261026_v9_model_gene_lists/tables/models/GSE308958__H2O2_3h_all_genes_annotated.csv.gz</a:t>
            </a:r>
          </a:p>
          <a:p xmlns:a="http://schemas.openxmlformats.org/drawingml/2006/main">
            <a:r>
              <a:t>https://www.ncbi.nlm.nih.gov/geo/query/acc.cgi?acc=GSE308958</a:t>
            </a:r>
          </a:p>
          <a:p xmlns:a="http://schemas.openxmlformats.org/drawingml/2006/main">
            <a:r>
              <a:t>D:/ai_project/Drug_pipeline/outputs/keratinocyte_aging_20261026_v9_model_gene_lists/tables/models/GSE320415__UVB_24h_conditional_all_genes_annotated.csv.gz</a:t>
            </a:r>
          </a:p>
          <a:p xmlns:a="http://schemas.openxmlformats.org/drawingml/2006/main">
            <a:r>
              <a:t>https://www.ncbi.nlm.nih.gov/geo/query/acc.cgi?acc=GSE320415</a:t>
            </a:r>
          </a:p>
          <a:p xmlns:a="http://schemas.openxmlformats.org/drawingml/2006/main">
            <a:r>
              <a:t>D:/ai_project/Drug_pipeline/outputs/keratinocyte_aging_20261026_v9_model_gene_lists/tables/models/GSE99745__UVB_8h_all_genes_annotated.csv.gz</a:t>
            </a:r>
          </a:p>
          <a:p xmlns:a="http://schemas.openxmlformats.org/drawingml/2006/main">
            <a:r>
              <a:t>https://www.ncbi.nlm.nih.gov/geo/query/acc.cgi?acc=GSE99745</a:t>
            </a:r>
          </a:p>
          <a:p xmlns:a="http://schemas.openxmlformats.org/drawingml/2006/main">
            <a:r>
              <a:t>E-MTAB-10969：https://www.ebi.ac.uk/biostudies/arrayexpress/studies/E-MTAB-10969</a:t>
            </a:r>
          </a:p>
          <a:p xmlns:a="http://schemas.openxmlformats.org/drawingml/2006/main">
            <a:r>
              <a:t>GSE284666 两比较共享对照。E-MTAB-10969 RS和UV供体配对仅在各矩阵内使用。ssUVR各时点/剂量使用对应sham，不是独立研究。GSE250127仅保留非靶向shCon的H2O2分支。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D:/ai_project/Drug_pipeline/outputs/keratinocyte_aging_20261026_v9_model_gene_lists/tables/natural/Natural_All_KC_R68_exploratory_genes.csv</a:t>
            </a:r>
          </a:p>
          <a:p xmlns:a="http://schemas.openxmlformats.org/drawingml/2006/main">
            <a:r>
              <a:t>R68规则：两个队列各自P≤0.10、|log2FC|≥0.25且同向。展示规则：上下调各8个，按综合P值、基因名排序，不改变完整68基因名单。</a:t>
            </a:r>
          </a:p>
          <a:p xmlns:a="http://schemas.openxmlformats.org/drawingml/2006/main">
            <a:r>
              <a:t>PHLDB2: 综合上调; FDR=0.0716105190031169; GSE281449:↑ / GSE130973:↑; https://www.uniprot.org/uniprotkb/Q86SQ0/entry; 细胞骨架与运动</a:t>
            </a:r>
          </a:p>
          <a:p xmlns:a="http://schemas.openxmlformats.org/drawingml/2006/main">
            <a:r>
              <a:t>ELL2: 综合上调; FDR=0.1440911580650963; GSE281449:↑ / GSE130973:↑; https://www.uniprot.org/uniprotkb/O00472/entry; 转录与RNA调控</a:t>
            </a:r>
          </a:p>
          <a:p xmlns:a="http://schemas.openxmlformats.org/drawingml/2006/main">
            <a:r>
              <a:t>KLF11: 综合上调; FDR=0.1440911580650963; GSE281449:↑ / GSE130973:↑; https://www.uniprot.org/uniprotkb/O14901/entry; 细胞周期与增殖；凋亡与细胞死亡；转录与RNA调控；染色质与表观调控</a:t>
            </a:r>
          </a:p>
          <a:p xmlns:a="http://schemas.openxmlformats.org/drawingml/2006/main">
            <a:r>
              <a:t>PTPRE: 综合上调; FDR=0.3049369112350672; GSE281449:↑ / GSE130973:↑; https://www.uniprot.org/uniprotkb/P23469/entry; 信号传导</a:t>
            </a:r>
          </a:p>
          <a:p xmlns:a="http://schemas.openxmlformats.org/drawingml/2006/main">
            <a:r>
              <a:t>PTP4A1: 综合上调; FDR=0.3049369112350672; GSE281449:↑ / GSE130973:↑; https://www.uniprot.org/uniprotkb/Q93096/entry; 细胞骨架与运动</a:t>
            </a:r>
          </a:p>
          <a:p xmlns:a="http://schemas.openxmlformats.org/drawingml/2006/main">
            <a:r>
              <a:t>ACTR3C: 综合上调; FDR=0.3049369112350672; GSE281449:↑ / GSE130973:↑; https://www.uniprot.org/uniprotkb/Q9C0K3/entry; 其他已注释功能</a:t>
            </a:r>
          </a:p>
          <a:p xmlns:a="http://schemas.openxmlformats.org/drawingml/2006/main">
            <a:r>
              <a:t>RNF168: 综合上调; FDR=0.3049369112350672; GSE281449:↑ / GSE130973:↑; https://www.uniprot.org/uniprotkb/Q8IYW5/entry; DNA损伤应答与修复；转录与RNA调控；蛋白稳态与降解；染色质与表观调控</a:t>
            </a:r>
          </a:p>
          <a:p xmlns:a="http://schemas.openxmlformats.org/drawingml/2006/main">
            <a:r>
              <a:t>GLS: 综合上调; FDR=0.3721277672107969; GSE281449:↑ / GSE130973:↑; https://www.uniprot.org/uniprotkb/O94925/entry; 线粒体与能量代谢</a:t>
            </a:r>
          </a:p>
          <a:p xmlns:a="http://schemas.openxmlformats.org/drawingml/2006/main">
            <a:r>
              <a:t>SLC1A6: 综合下调; FDR=0.4476170474785429; GSE281449:↓ / GSE130973:↓; https://www.uniprot.org/uniprotkb/P48664/entry; 膜转运与离子稳态；囊泡运输</a:t>
            </a:r>
          </a:p>
          <a:p xmlns:a="http://schemas.openxmlformats.org/drawingml/2006/main">
            <a:r>
              <a:t>ING4: 综合下调; FDR=0.4476170474785429; GSE281449:↓ / GSE130973:↓; https://www.uniprot.org/uniprotkb/Q9UNL4/entry; 细胞周期与增殖；DNA损伤应答与修复；凋亡与细胞死亡；转录与RNA调控；染色质与表观调控；信号传导</a:t>
            </a:r>
          </a:p>
          <a:p xmlns:a="http://schemas.openxmlformats.org/drawingml/2006/main">
            <a:r>
              <a:t>NR1D1: 综合下调; FDR=0.4476170474785429; GSE281449:↓ / GSE130973:↓; https://www.uniprot.org/uniprotkb/P20393/entry; 脂质代谢；糖代谢与摄取；细胞周期与增殖；炎症与免疫；转录与RNA调控；蛋白稳态与降解；染色质与表观调控；信号传导</a:t>
            </a:r>
          </a:p>
          <a:p xmlns:a="http://schemas.openxmlformats.org/drawingml/2006/main">
            <a:r>
              <a:t>LGALS3: 综合下调; FDR=0.4498398256941777; GSE281449:↓ / GSE130973:↓; https://www.uniprot.org/uniprotkb/P17931/entry; 糖代谢与摄取；细胞周期与增殖；炎症与免疫；凋亡与细胞死亡；细胞骨架与运动；细胞外基质；线粒体与能量代谢；膜转运与离子稳态；囊泡运输；信号传导</a:t>
            </a:r>
          </a:p>
          <a:p xmlns:a="http://schemas.openxmlformats.org/drawingml/2006/main">
            <a:r>
              <a:t>WNT16: 综合下调; FDR=0.4565212401964211; GSE281449:↓ / GSE130973:↓; https://www.uniprot.org/uniprotkb/Q9UBV4/entry; 角化与表皮分化；炎症与免疫；氧化应激与氧化还原；凋亡与细胞死亡；信号传导</a:t>
            </a:r>
          </a:p>
          <a:p xmlns:a="http://schemas.openxmlformats.org/drawingml/2006/main">
            <a:r>
              <a:t>DGCR6L: 综合下调; FDR=0.4565212401964211; GSE281449:↓ / GSE130973:↓; https://www.uniprot.org/uniprotkb/Q9BY27/entry; 其他已注释功能</a:t>
            </a:r>
          </a:p>
          <a:p xmlns:a="http://schemas.openxmlformats.org/drawingml/2006/main">
            <a:r>
              <a:t>RGMA: 综合下调; FDR=0.4732703768983722; GSE281449:↓ / GSE130973:↓; https://www.uniprot.org/uniprotkb/Q96B86/entry; 转录与RNA调控；信号传导</a:t>
            </a:r>
          </a:p>
          <a:p xmlns:a="http://schemas.openxmlformats.org/drawingml/2006/main">
            <a:r>
              <a:t>GLI4: 综合下调; FDR=0.4776226098564183; GSE281449:↓ / GSE130973:↓; https://www.uniprot.org/uniprotkb/P10075/entry; 转录与RNA调控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D:/ai_project/Drug_pipeline/outputs/keratinocyte_aging_20261026_v9_model_gene_lists/tables/models/GSE284666__ETIS_8d_all_genes_annotated.csv.gz</a:t>
            </a:r>
          </a:p>
          <a:p xmlns:a="http://schemas.openxmlformats.org/drawingml/2006/main">
            <a:r>
              <a:t>https://www.ncbi.nlm.nih.gov/geo/query/acc.cgi?acc=GSE284666</a:t>
            </a:r>
          </a:p>
          <a:p xmlns:a="http://schemas.openxmlformats.org/drawingml/2006/main">
            <a:r>
              <a:t>SPRR3: 上调; effect=8.65973871538452 [log2FC]; FDR=1.7728608067772802e-17; 角化包膜结构成分; annotation_mapping=exact_primary_symbol; https://www.uniprot.org/uniprotkb/Q9UBC9/entry</a:t>
            </a:r>
          </a:p>
          <a:p xmlns:a="http://schemas.openxmlformats.org/drawingml/2006/main">
            <a:r>
              <a:t>IGFL1: 上调; effect=6.86090838104593 [log2FC]; FDR=1.7728608067772802e-17; 候选受体配体; annotation_mapping=exact_primary_symbol; https://www.uniprot.org/uniprotkb/Q6UW32/entry</a:t>
            </a:r>
          </a:p>
          <a:p xmlns:a="http://schemas.openxmlformats.org/drawingml/2006/main">
            <a:r>
              <a:t>IVL: 上调; effect=6.16288345508557 [log2FC]; FDR=1.7728608067772802e-17; 角化包膜前体; annotation_mapping=exact_primary_symbol; https://www.uniprot.org/uniprotkb/P07476/entry</a:t>
            </a:r>
          </a:p>
          <a:p xmlns:a="http://schemas.openxmlformats.org/drawingml/2006/main">
            <a:r>
              <a:t>SLPI: 上调; effect=6.09137352424929 [log2FC]; FDR=1.7728608067772802e-17; 蛋白酶抑制及炎症调节; annotation_mapping=exact_primary_symbol; https://www.uniprot.org/uniprotkb/P03973/entry</a:t>
            </a:r>
          </a:p>
          <a:p xmlns:a="http://schemas.openxmlformats.org/drawingml/2006/main">
            <a:r>
              <a:t>HIST1H1B: 下调; effect=-8.08053977886764 [log2FC]; FDR=1.7728608067772802e-17; 组蛋白H1与染色质凝聚; annotation_mapping=unambiguous_protein_synonym_only; https://www.uniprot.org/uniprotkb/P16401/entry</a:t>
            </a:r>
          </a:p>
          <a:p xmlns:a="http://schemas.openxmlformats.org/drawingml/2006/main">
            <a:r>
              <a:t>TOP2A: 下调; effect=-6.37951320979556 [log2FC]; FDR=8.15217664517738e-17; DNA拓扑与染色体分离; annotation_mapping=exact_primary_symbol; https://www.uniprot.org/uniprotkb/P11388/entry</a:t>
            </a:r>
          </a:p>
          <a:p xmlns:a="http://schemas.openxmlformats.org/drawingml/2006/main">
            <a:r>
              <a:t>CCNB1: 下调; effect=-4.68282006451758 [log2FC]; FDR=8.89273002717993e-17; G2/M细胞周期调控; annotation_mapping=exact_primary_symbol; https://www.uniprot.org/uniprotkb/P14635/entry</a:t>
            </a:r>
          </a:p>
          <a:p xmlns:a="http://schemas.openxmlformats.org/drawingml/2006/main">
            <a:r>
              <a:t>PLK1: 下调; effect=-6.20479658746671 [log2FC]; FDR=9.73330007600832e-17; 有丝分裂与纺锤体调控; annotation_mapping=exact_primary_symbol; https://www.uniprot.org/uniprotkb/P53350/entry</a:t>
            </a:r>
          </a:p>
          <a:p xmlns:a="http://schemas.openxmlformats.org/drawingml/2006/main">
            <a:r>
              <a:t>D:/ai_project/Drug_pipeline/outputs/keratinocyte_aging_20261026_v9_model_gene_lists/tables/models/GSE284666__IRIS_8d_all_genes_annotated.csv.gz</a:t>
            </a:r>
          </a:p>
          <a:p xmlns:a="http://schemas.openxmlformats.org/drawingml/2006/main">
            <a:r>
              <a:t>https://www.ncbi.nlm.nih.gov/geo/query/acc.cgi?acc=GSE284666</a:t>
            </a:r>
          </a:p>
          <a:p xmlns:a="http://schemas.openxmlformats.org/drawingml/2006/main">
            <a:r>
              <a:t>KRT77: 上调; effect=13.0600811741513 [log2FC]; FDR=2.53309949514959e-14; 上皮角蛋白中间丝; annotation_mapping=exact_primary_symbol; https://www.uniprot.org/uniprotkb/Q7Z794/entry</a:t>
            </a:r>
          </a:p>
          <a:p xmlns:a="http://schemas.openxmlformats.org/drawingml/2006/main">
            <a:r>
              <a:t>NECTIN4: 上调; effect=6.52993384038218 [log2FC]; FDR=6.40073863875783e-13; 细胞间黏附; annotation_mapping=exact_primary_symbol; https://www.uniprot.org/uniprotkb/Q96NY8/entry</a:t>
            </a:r>
          </a:p>
          <a:p xmlns:a="http://schemas.openxmlformats.org/drawingml/2006/main">
            <a:r>
              <a:t>A2ML1: 上调; effect=5.65349262843193 [log2FC]; FDR=6.40073863875783e-13; 蛋白酶抑制; annotation_mapping=exact_primary_symbol; https://www.uniprot.org/uniprotkb/A8K2U0/entry</a:t>
            </a:r>
          </a:p>
          <a:p xmlns:a="http://schemas.openxmlformats.org/drawingml/2006/main">
            <a:r>
              <a:t>IGFL2: 上调; effect=7.84466282810106 [log2FC]; FDR=8.66314632069112e-13; 潜在受体配体; annotation_mapping=exact_primary_symbol; https://www.uniprot.org/uniprotkb/Q6UWQ7/entry</a:t>
            </a:r>
          </a:p>
          <a:p xmlns:a="http://schemas.openxmlformats.org/drawingml/2006/main">
            <a:r>
              <a:t>HIST1H1B: 下调; effect=-4.43004654888943 [log2FC]; FDR=3.8113495601768e-12; 组蛋白H1与染色质凝聚; annotation_mapping=unambiguous_protein_synonym_only; https://www.uniprot.org/uniprotkb/P16401/entry</a:t>
            </a:r>
          </a:p>
          <a:p xmlns:a="http://schemas.openxmlformats.org/drawingml/2006/main">
            <a:r>
              <a:t>CDC20: 下调; effect=-4.21736829137553 [log2FC]; FDR=4.17968122670184e-12; APC/C与分裂后期调控; annotation_mapping=exact_primary_symbol; https://www.uniprot.org/uniprotkb/Q12834/entry</a:t>
            </a:r>
          </a:p>
          <a:p xmlns:a="http://schemas.openxmlformats.org/drawingml/2006/main">
            <a:r>
              <a:t>CTNNAL1: 下调; effect=-3.3310810940359 [log2FC]; FDR=5.90374948569753e-12; Rho信号支架候选; annotation_mapping=exact_primary_symbol; https://www.uniprot.org/uniprotkb/Q9UBT7/entry</a:t>
            </a:r>
          </a:p>
          <a:p xmlns:a="http://schemas.openxmlformats.org/drawingml/2006/main">
            <a:r>
              <a:t>HIST1H3J: 下调; effect=-5.85686674768601 [log2FC]; FDR=5.99275000172411e-12; 可靠功能注释未匹配; annotation_mapping=ambiguous_protein_synonym_not_used; 来源功能注释未匹配</a:t>
            </a:r>
          </a:p>
          <a:p xmlns:a="http://schemas.openxmlformats.org/drawingml/2006/main">
            <a:r>
              <a:t>筛选：FDR≤0.05且|效应|≥0.5；上下调各4个，按FDR、绝对效应、基因名排序。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D:/ai_project/Drug_pipeline/outputs/keratinocyte_aging_20261026_v9_model_gene_lists/tables/models/EMTAB10969_RS__RS_all_genes_annotated.csv.gz</a:t>
            </a:r>
          </a:p>
          <a:p xmlns:a="http://schemas.openxmlformats.org/drawingml/2006/main">
            <a:r>
              <a:t>https://www.ebi.ac.uk/biostudies/arrayexpress/studies/E-MTAB-10969</a:t>
            </a:r>
          </a:p>
          <a:p xmlns:a="http://schemas.openxmlformats.org/drawingml/2006/main">
            <a:r>
              <a:t>C10orf10: 上调; effect=3.30908020489761 [delta log2(author processed value + 1); exact normalization unknown]; FDR=0.0293616304892957; ROS相关自噬调节; annotation_mapping=unambiguous_protein_synonym_only; https://www.uniprot.org/uniprotkb/Q9NTK1/entry</a:t>
            </a:r>
          </a:p>
          <a:p xmlns:a="http://schemas.openxmlformats.org/drawingml/2006/main">
            <a:r>
              <a:t>DUSP10: 上调; effect=2.53916511640972 [delta log2(author processed value + 1); exact normalization unknown]; FDR=0.0293616304892957; MAPK去磷酸化; annotation_mapping=exact_primary_symbol; https://www.uniprot.org/uniprotkb/Q9Y6W6/entry</a:t>
            </a:r>
          </a:p>
          <a:p xmlns:a="http://schemas.openxmlformats.org/drawingml/2006/main">
            <a:r>
              <a:t>CKB: 上调; effect=2.53282125322167 [delta log2(author processed value + 1); exact normalization unknown]; FDR=0.0293616304892957; 磷酸肌酸能量转移; annotation_mapping=exact_primary_symbol; https://www.uniprot.org/uniprotkb/P12277/entry</a:t>
            </a:r>
          </a:p>
          <a:p xmlns:a="http://schemas.openxmlformats.org/drawingml/2006/main">
            <a:r>
              <a:t>SPOCK1: 上调; effect=2.39846409589263 [delta log2(author processed value + 1); exact normalization unknown]; FDR=0.0293616304892957; 细胞与基质相互作用候选; annotation_mapping=exact_primary_symbol; https://www.uniprot.org/uniprotkb/Q08629/entry</a:t>
            </a:r>
          </a:p>
          <a:p xmlns:a="http://schemas.openxmlformats.org/drawingml/2006/main">
            <a:r>
              <a:t>CHAC1: 下调; effect=-4.19400993110639 [delta log2(author processed value + 1); exact normalization unknown]; FDR=0.0253028881370948; 谷胱甘肽降解; annotation_mapping=exact_primary_symbol; https://www.uniprot.org/uniprotkb/Q9BUX1/entry</a:t>
            </a:r>
          </a:p>
          <a:p xmlns:a="http://schemas.openxmlformats.org/drawingml/2006/main">
            <a:r>
              <a:t>TRIB3: 下调; effect=-2.90952524386574 [delta log2(author processed value + 1); exact normalization unknown]; FDR=0.0253028881370948; 整合应激反应调控; annotation_mapping=exact_primary_symbol; https://www.uniprot.org/uniprotkb/Q96RU7/entry</a:t>
            </a:r>
          </a:p>
          <a:p xmlns:a="http://schemas.openxmlformats.org/drawingml/2006/main">
            <a:r>
              <a:t>STC2: 下调; effect=-4.58963384994803 [delta log2(author processed value + 1); exact normalization unknown]; FDR=0.0293616304892957; 钙磷稳态; annotation_mapping=exact_primary_symbol; https://www.uniprot.org/uniprotkb/O76061/entry</a:t>
            </a:r>
          </a:p>
          <a:p xmlns:a="http://schemas.openxmlformats.org/drawingml/2006/main">
            <a:r>
              <a:t>ULBP1: 下调; effect=-2.99027179200711 [delta log2(author processed value + 1); exact normalization unknown]; FDR=0.0293616304892957; NKG2D配体与免疫识别; annotation_mapping=exact_primary_symbol; https://www.uniprot.org/uniprotkb/Q9BZM6/entry</a:t>
            </a:r>
          </a:p>
          <a:p xmlns:a="http://schemas.openxmlformats.org/drawingml/2006/main">
            <a:r>
              <a:t>D:/ai_project/Drug_pipeline/outputs/keratinocyte_aging_20261026_v9_model_gene_lists/tables/models/GSE308958__H2O2_3h_all_genes_annotated.csv.gz</a:t>
            </a:r>
          </a:p>
          <a:p xmlns:a="http://schemas.openxmlformats.org/drawingml/2006/main">
            <a:r>
              <a:t>https://www.ncbi.nlm.nih.gov/geo/query/acc.cgi?acc=GSE308958</a:t>
            </a:r>
          </a:p>
          <a:p xmlns:a="http://schemas.openxmlformats.org/drawingml/2006/main">
            <a:r>
              <a:t>DUSP1: 上调; effect=3.9783892437779 [log2FC]; FDR=1.21784025456014e-13; MAPK去磷酸化; annotation_mapping=exact_primary_symbol; https://www.uniprot.org/uniprotkb/P28562/entry</a:t>
            </a:r>
          </a:p>
          <a:p xmlns:a="http://schemas.openxmlformats.org/drawingml/2006/main">
            <a:r>
              <a:t>NR4A1: 上调; effect=4.50631993819854 [log2FC]; FDR=1.6830114779808998e-12; 核受体与转录调控; annotation_mapping=exact_primary_symbol; https://www.uniprot.org/uniprotkb/P22736/entry</a:t>
            </a:r>
          </a:p>
          <a:p xmlns:a="http://schemas.openxmlformats.org/drawingml/2006/main">
            <a:r>
              <a:t>EGR1: 上调; effect=5.96119950581323 [log2FC]; FDR=8.48766489453924e-12; 生长及损伤响应转录调控; annotation_mapping=exact_primary_symbol; https://www.uniprot.org/uniprotkb/P18146/entry</a:t>
            </a:r>
          </a:p>
          <a:p xmlns:a="http://schemas.openxmlformats.org/drawingml/2006/main">
            <a:r>
              <a:t>ATF3: 上调; effect=3.49858016392815 [log2FC]; FDR=1.984209898311e-11; 应激相关转录调节; annotation_mapping=exact_primary_symbol; https://www.uniprot.org/uniprotkb/P18847/entry</a:t>
            </a:r>
          </a:p>
          <a:p xmlns:a="http://schemas.openxmlformats.org/drawingml/2006/main">
            <a:r>
              <a:t>MT-ND6: 下调; effect=-3.10329810191996 [log2FC]; FDR=1.6830114779808998e-12; 线粒体呼吸链复合物I; annotation_mapping=exact_primary_symbol; https://www.uniprot.org/uniprotkb/P03923/entry</a:t>
            </a:r>
          </a:p>
          <a:p xmlns:a="http://schemas.openxmlformats.org/drawingml/2006/main">
            <a:r>
              <a:t>AKAP12: 下调; effect=-2.76651162906635 [log2FC]; FDR=3.70896813776935e-11; PKA/PKC信号定位支架; annotation_mapping=exact_primary_symbol; https://www.uniprot.org/uniprotkb/Q02952/entry</a:t>
            </a:r>
          </a:p>
          <a:p xmlns:a="http://schemas.openxmlformats.org/drawingml/2006/main">
            <a:r>
              <a:t>CYP24A1: 下调; effect=-2.56031255801454 [log2FC]; FDR=3.70896813776935e-11; 维生素D失活代谢; annotation_mapping=exact_primary_symbol; https://www.uniprot.org/uniprotkb/Q07973/entry</a:t>
            </a:r>
          </a:p>
          <a:p xmlns:a="http://schemas.openxmlformats.org/drawingml/2006/main">
            <a:r>
              <a:t>ITGA2: 下调; effect=-2.03914556269437 [log2FC]; FDR=4.6769587830641495e-11; 胶原与层粘连蛋白黏附; annotation_mapping=exact_primary_symbol; https://www.uniprot.org/uniprotkb/P17301/entry</a:t>
            </a:r>
          </a:p>
          <a:p xmlns:a="http://schemas.openxmlformats.org/drawingml/2006/main">
            <a:r>
              <a:t>筛选：FDR≤0.05且|效应|≥0.5；上下调各4个，按FDR、绝对效应、基因名排序。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D:/ai_project/Drug_pipeline/outputs/keratinocyte_aging_20261026_v9_model_gene_lists/tables/models/EMTAB10969_UVB3d__UVB3d_all_genes_annotated.csv.gz</a:t>
            </a:r>
          </a:p>
          <a:p xmlns:a="http://schemas.openxmlformats.org/drawingml/2006/main">
            <a:r>
              <a:t>https://www.ebi.ac.uk/biostudies/arrayexpress/studies/E-MTAB-10969</a:t>
            </a:r>
          </a:p>
          <a:p xmlns:a="http://schemas.openxmlformats.org/drawingml/2006/main">
            <a:r>
              <a:t>ADAM19: 上调; effect=3.7416773681658 [delta log2(author processed value + 1); exact normalization unknown]; FDR=3.38527767326757e-05; 膜蛋白蛋白水解加工; annotation_mapping=exact_primary_symbol; https://www.uniprot.org/uniprotkb/Q9H013/entry</a:t>
            </a:r>
          </a:p>
          <a:p xmlns:a="http://schemas.openxmlformats.org/drawingml/2006/main">
            <a:r>
              <a:t>LINC00704: 上调; effect=4.80176112517028 [delta log2(author processed value + 1); exact normalization unknown]; FDR=7.27198110370997e-05; 可靠功能注释未匹配; annotation_mapping=no_exact_reviewed_protein_function; 来源功能注释未匹配</a:t>
            </a:r>
          </a:p>
          <a:p xmlns:a="http://schemas.openxmlformats.org/drawingml/2006/main">
            <a:r>
              <a:t>ADAMTS1: 上调; effect=2.2761421174852 [delta log2(author processed value + 1); exact normalization unknown]; FDR=7.27198110370997e-05; 细胞外基质蛋白水解; annotation_mapping=exact_primary_symbol; https://www.uniprot.org/uniprotkb/Q9UHI8/entry</a:t>
            </a:r>
          </a:p>
          <a:p xmlns:a="http://schemas.openxmlformats.org/drawingml/2006/main">
            <a:r>
              <a:t>HEPHL1: 上调; effect=3.13629203138617 [delta log2(author processed value + 1); exact normalization unknown]; FDR=7.3771134022707e-05; 亚铁氧化与铁稳态; annotation_mapping=exact_primary_symbol; https://www.uniprot.org/uniprotkb/Q6MZM0/entry</a:t>
            </a:r>
          </a:p>
          <a:p xmlns:a="http://schemas.openxmlformats.org/drawingml/2006/main">
            <a:r>
              <a:t>SLC7A11: 下调; effect=-4.74326650419237 [delta log2(author processed value + 1); exact normalization unknown]; FDR=2.98098665112966e-05; 胱氨酸转运及抗氧化底物; annotation_mapping=exact_primary_symbol; https://www.uniprot.org/uniprotkb/Q9UPY5/entry</a:t>
            </a:r>
          </a:p>
          <a:p xmlns:a="http://schemas.openxmlformats.org/drawingml/2006/main">
            <a:r>
              <a:t>ASNS: 下调; effect=-4.00883253339297 [delta log2(author processed value + 1); exact normalization unknown]; FDR=3.15000264806369e-05; 天冬酰胺合成; annotation_mapping=exact_primary_symbol; https://www.uniprot.org/uniprotkb/P08243/entry</a:t>
            </a:r>
          </a:p>
          <a:p xmlns:a="http://schemas.openxmlformats.org/drawingml/2006/main">
            <a:r>
              <a:t>SLC6A9: 下调; effect=-3.65795700724659 [delta log2(author processed value + 1); exact normalization unknown]; FDR=3.15000264806369e-05; 甘氨酸转运; annotation_mapping=exact_primary_symbol; https://www.uniprot.org/uniprotkb/P48067/entry</a:t>
            </a:r>
          </a:p>
          <a:p xmlns:a="http://schemas.openxmlformats.org/drawingml/2006/main">
            <a:r>
              <a:t>TNC: 下调; effect=-4.32286083555483 [delta log2(author processed value + 1); exact normalization unknown]; FDR=3.38527767326757e-05; 细胞外基质与黏附; annotation_mapping=exact_primary_symbol; https://www.uniprot.org/uniprotkb/P24821/entry</a:t>
            </a:r>
          </a:p>
          <a:p xmlns:a="http://schemas.openxmlformats.org/drawingml/2006/main">
            <a:r>
              <a:t>D:/ai_project/Drug_pipeline/outputs/keratinocyte_aging_20261026_v9_model_gene_lists/tables/models/GSE289113__UVB_50mJ_all_genes_annotated.csv.gz</a:t>
            </a:r>
          </a:p>
          <a:p xmlns:a="http://schemas.openxmlformats.org/drawingml/2006/main">
            <a:r>
              <a:t>https://www.ncbi.nlm.nih.gov/geo/query/acc.cgi?acc=GSE289113</a:t>
            </a:r>
          </a:p>
          <a:p xmlns:a="http://schemas.openxmlformats.org/drawingml/2006/main">
            <a:r>
              <a:t>IL7R: 上调; effect=2.51273440796484 [log2FC]; FDR=2.47976692294946e-11; IL-7及TSLP受体; annotation_mapping=exact_primary_symbol; https://www.uniprot.org/uniprotkb/P16871/entry</a:t>
            </a:r>
          </a:p>
          <a:p xmlns:a="http://schemas.openxmlformats.org/drawingml/2006/main">
            <a:r>
              <a:t>FOSL1: 上调; effect=2.93590370070071 [log2FC]; FDR=8.713273022657609e-11; 功能正文缺失，详见GO; annotation_mapping=exact_primary_symbol; https://www.uniprot.org/uniprotkb/P15407/entry</a:t>
            </a:r>
          </a:p>
          <a:p xmlns:a="http://schemas.openxmlformats.org/drawingml/2006/main">
            <a:r>
              <a:t>ERRFI1: 上调; effect=2.22505441378381 [log2FC]; FDR=8.713273022657609e-11; EGFR负调控与KC分化; annotation_mapping=exact_primary_symbol; https://www.uniprot.org/uniprotkb/Q9UJM3/entry</a:t>
            </a:r>
          </a:p>
          <a:p xmlns:a="http://schemas.openxmlformats.org/drawingml/2006/main">
            <a:r>
              <a:t>OASL: 上调; effect=2.02953696779426 [log2FC]; FDR=8.713273022657609e-11; RNA结合与抗病毒响应; annotation_mapping=exact_primary_symbol; https://www.uniprot.org/uniprotkb/Q15646/entry</a:t>
            </a:r>
          </a:p>
          <a:p xmlns:a="http://schemas.openxmlformats.org/drawingml/2006/main">
            <a:r>
              <a:t>ALDH3A1: 下调; effect=-2.57642995609854 [log2FC]; FDR=8.194480270907549e-11; 醛类氧化解毒; annotation_mapping=exact_primary_symbol; https://www.uniprot.org/uniprotkb/P30838/entry</a:t>
            </a:r>
          </a:p>
          <a:p xmlns:a="http://schemas.openxmlformats.org/drawingml/2006/main">
            <a:r>
              <a:t>OLFM4: 下调; effect=-3.05588550481241 [log2FC]; FDR=8.713273022657609e-11; 细胞黏附等候选作用; annotation_mapping=exact_primary_symbol; https://www.uniprot.org/uniprotkb/Q6UX06/entry</a:t>
            </a:r>
          </a:p>
          <a:p xmlns:a="http://schemas.openxmlformats.org/drawingml/2006/main">
            <a:r>
              <a:t>EXOC4: 下调; effect=-2.35707506638869 [log2FC]; FDR=8.713273022657609e-11; 分泌囊泡停靠; annotation_mapping=exact_primary_symbol; https://www.uniprot.org/uniprotkb/Q96A65/entry</a:t>
            </a:r>
          </a:p>
          <a:p xmlns:a="http://schemas.openxmlformats.org/drawingml/2006/main">
            <a:r>
              <a:t>THBD: 下调; effect=-1.80072444374513 [log2FC]; FDR=8.713273022657609e-11; 凝血及炎症相关调控; annotation_mapping=exact_primary_symbol; https://www.uniprot.org/uniprotkb/P07204/entry</a:t>
            </a:r>
          </a:p>
          <a:p xmlns:a="http://schemas.openxmlformats.org/drawingml/2006/main">
            <a:r>
              <a:t>筛选：FDR≤0.05且|效应|≥0.5；上下调各4个，按FDR、绝对效应、基因名排序。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D:/ai_project/Drug_pipeline/outputs/keratinocyte_aging_20261026_v9_model_gene_lists/included_models/gene_list_summary.csv</a:t>
            </a:r>
          </a:p>
          <a:p xmlns:a="http://schemas.openxmlformats.org/drawingml/2006/main">
            <a:r>
              <a:t>D:/ai_project/Drug_pipeline/outputs/keratinocyte_aging_20261026_v9_model_gene_lists/tables/models/</a:t>
            </a:r>
          </a:p>
          <a:p xmlns:a="http://schemas.openxmlformats.org/drawingml/2006/main">
            <a:r>
              <a:t>14个有重复比较按FDR≤0.05统计。代表图取正文六个模型，同样阈值。GSE250127为描述候选，可检测且|delta log2CPM|≥0.5，无P/FDR。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D:/ai_project/Drug_pipeline/outputs/keratinocyte_aging_20261026_v9_model_gene_lists/comparison_two_RNA/tables/overlap_metrics_all_models.csv</a:t>
            </a:r>
          </a:p>
          <a:p xmlns:a="http://schemas.openxmlformats.org/drawingml/2006/main">
            <a:r>
              <a:t>R68=两RNA各自P≤0.10且|log2FC|≥0.25，同方向。共有=同向+反向。模型未达门槛、不可测分别保留。自然参考仅GSE281449与GSE130973。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D:/ai_project/Drug_pipeline/outputs/keratinocyte_aging_20261026_v9_model_gene_lists/comparison_two_RNA/tables/functional_gene_model_evidence.csv.gz</a:t>
            </a:r>
          </a:p>
          <a:p xmlns:a="http://schemas.openxmlformats.org/drawingml/2006/main">
            <a:r>
              <a:t>D:/ai_project/Drug_pipeline/outputs/keratinocyte_aging_20261026_v9_model_gene_lists/comparison_two_RNA/tables/natural_all_function_genes.csv</a:t>
            </a:r>
          </a:p>
          <a:p xmlns:a="http://schemas.openxmlformats.org/drawingml/2006/main">
            <a:r>
              <a:t>自然RNA方向锚定：两RNA均可测、同向且各自|log2FC|≥0.25，不要求自然P显著。基底KRT扩展模块在自然两RNA同向下降，综合FDR约0.024–0.035；相同参考重复出现不构成独立验证。所有功能基因保留完整结果于附件。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报告基线：D:/ai_project/Drug_pipeline/outputs/keratinocyte_aging_20261026_v9_model_gene_lists/角质形成细胞_自然衰老综合与分模型差异基因功能报告.html</a:t>
            </a:r>
          </a:p>
          <a:p xmlns:a="http://schemas.openxmlformats.org/drawingml/2006/main">
            <a:r>
              <a:t>D:/ai_project/Drug_pipeline/outputs/keratinocyte_aging_20261026_v9_model_gene_lists/comparison_two_RNA/tables/model_assessment.csv</a:t>
            </a:r>
          </a:p>
          <a:p xmlns:a="http://schemas.openxmlformats.org/drawingml/2006/main">
            <a:r>
              <a:t>D:/ai_project/Drug_pipeline/outputs/keratinocyte_aging_20261026_v9_model_gene_lists/comparison_two_RNA/tables/matched_module_comparison.csv</a:t>
            </a:r>
          </a:p>
          <a:p xmlns:a="http://schemas.openxmlformats.org/drawingml/2006/main">
            <a:r>
              <a:t>按两RNA参考更新结论。基底KRT5/14/15扩展模块同向下降且综合FDR达标；其余模块未建立该支持。同一自然数据在模型间重复比较不属于独立验证。模型优先级为探索性研究选择，尚需稳定停滞、屏障和细胞活性等功能验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90e13529124a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5d5341c7fc40d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90d4fb1cd44b6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77fdbc2444471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bec5fc0306422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341c5c8be14b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693D68-DF40-4916-BC00-92033AFB6D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D8C7653-FA93-4852-9EDB-12C78A928C8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F0061E5-27CA-4ECA-9D10-F75AF8CBCE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C76E2D-5B85-4784-8E79-26AE211789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065205A-5947-4649-9B31-8B38C8C4C3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A8659C8-F31A-492E-9A84-A4FE2E9F60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8CE6DCB-5368-473B-8715-5AC9AA27DB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C9BFE99-186E-4F29-9D0F-BDCB60273E9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0F5C57-8B7E-4EF3-A0B0-7F3E2AE2D8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FA8519-DD0B-4409-BF8E-67762B9D06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379bea59db4ebe" /><Relationship Type="http://schemas.openxmlformats.org/officeDocument/2006/relationships/slideLayout" Target="/ppt/slideLayouts/slideLayout1.xml" Id="R86cedaf9aa694ac5" /><Relationship Type="http://schemas.openxmlformats.org/officeDocument/2006/relationships/slideLayout" Target="/ppt/slideLayouts/slideLayout2.xml" Id="Rc24d1a95927f4999" /><Relationship Type="http://schemas.openxmlformats.org/officeDocument/2006/relationships/slideLayout" Target="/ppt/slideLayouts/slideLayout3.xml" Id="Rff531542a44e4f35" /><Relationship Type="http://schemas.openxmlformats.org/officeDocument/2006/relationships/slideLayout" Target="/ppt/slideLayouts/slideLayout4.xml" Id="R91c832e945f248a8" /><Relationship Type="http://schemas.openxmlformats.org/officeDocument/2006/relationships/slideLayout" Target="/ppt/slideLayouts/slideLayout5.xml" Id="Red84210c37d1481f" /><Relationship Type="http://schemas.openxmlformats.org/officeDocument/2006/relationships/slideLayout" Target="/ppt/slideLayouts/slideLayout6.xml" Id="Rd47781102bfc4a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cedaf9aa694ac5"/>
    <p:sldLayoutId xmlns:r="http://schemas.openxmlformats.org/officeDocument/2006/relationships" id="2147483650" r:id="Rc24d1a95927f4999"/>
    <p:sldLayoutId xmlns:r="http://schemas.openxmlformats.org/officeDocument/2006/relationships" id="2147483651" r:id="Rff531542a44e4f35"/>
    <p:sldLayoutId xmlns:r="http://schemas.openxmlformats.org/officeDocument/2006/relationships" id="2147483652" r:id="R91c832e945f248a8"/>
    <p:sldLayoutId xmlns:r="http://schemas.openxmlformats.org/officeDocument/2006/relationships" id="2147483653" r:id="Red84210c37d1481f"/>
    <p:sldLayoutId xmlns:r="http://schemas.openxmlformats.org/officeDocument/2006/relationships" id="2147483654" r:id="Rd47781102bfc4a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c314ecd4cd48c9" /><Relationship Type="http://schemas.openxmlformats.org/officeDocument/2006/relationships/notesSlide" Target="/ppt/notesSlides/notesSlide1.xml" Id="R9291cd4d2d0643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de33c2745c4a83" /><Relationship Type="http://schemas.openxmlformats.org/officeDocument/2006/relationships/notesSlide" Target="/ppt/notesSlides/notesSlide2.xml" Id="R52051daf41c143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16a82d05b349ee" /><Relationship Type="http://schemas.openxmlformats.org/officeDocument/2006/relationships/notesSlide" Target="/ppt/notesSlides/notesSlide3.xml" Id="Rb786a7c7972f40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47839a89d64bb6" /><Relationship Type="http://schemas.openxmlformats.org/officeDocument/2006/relationships/notesSlide" Target="/ppt/notesSlides/notesSlide4.xml" Id="R2c638519428c425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7af665a3054499" /><Relationship Type="http://schemas.openxmlformats.org/officeDocument/2006/relationships/notesSlide" Target="/ppt/notesSlides/notesSlide5.xml" Id="Rc47b895c4eea4a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7c902e6f734821" /><Relationship Type="http://schemas.openxmlformats.org/officeDocument/2006/relationships/notesSlide" Target="/ppt/notesSlides/notesSlide6.xml" Id="Rd8798ff4e6d34e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fdb0ee59e64221" /><Relationship Type="http://schemas.openxmlformats.org/officeDocument/2006/relationships/notesSlide" Target="/ppt/notesSlides/notesSlide7.xml" Id="R2b9e15a759cf48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114df894a0462e" /><Relationship Type="http://schemas.openxmlformats.org/officeDocument/2006/relationships/notesSlide" Target="/ppt/notesSlides/notesSlide8.xml" Id="R88ceda8258014f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66453a8c23485f" /><Relationship Type="http://schemas.openxmlformats.org/officeDocument/2006/relationships/chart" Target="/ppt/slides/charts/chart1.xml" Id="R5b94eddc8de94e81" /><Relationship Type="http://schemas.openxmlformats.org/officeDocument/2006/relationships/notesSlide" Target="/ppt/notesSlides/notesSlide9.xml" Id="R597d571a71fb4b6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5d445f95304d81" /><Relationship Type="http://schemas.openxmlformats.org/officeDocument/2006/relationships/notesSlide" Target="/ppt/notesSlides/notesSlide10.xml" Id="R8558197bdc954f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b5aeedb3424535" /><Relationship Type="http://schemas.openxmlformats.org/officeDocument/2006/relationships/notesSlide" Target="/ppt/notesSlides/notesSlide11.xml" Id="Rcb511e921a9d46f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3f90d643f7483f" /><Relationship Type="http://schemas.openxmlformats.org/officeDocument/2006/relationships/notesSlide" Target="/ppt/notesSlides/notesSlide12.xml" Id="Rf9f1cff241624e8e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stacked"/>
        <c:varyColors val="0"/>
        <c:ser>
          <c:idx val="0"/>
          <c:order val="0"/>
          <c:tx>
            <c:v>上调</c:v>
          </c:tx>
          <c:spPr>
            <a:solidFill xmlns:a="http://schemas.openxmlformats.org/drawingml/2006/main">
              <a:srgbClr val="AC4F36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依托泊苷</c:v>
                </c:pt>
                <c:pt idx="1">
                  <c:v>辐射</c:v>
                </c:pt>
                <c:pt idx="2">
                  <c:v>复制型</c:v>
                </c:pt>
                <c:pt idx="3">
                  <c:v>H₂O₂</c:v>
                </c:pt>
                <c:pt idx="4">
                  <c:v>原代UVB</c:v>
                </c:pt>
                <c:pt idx="5">
                  <c:v>HaCaT UVB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8184</c:v>
                </c:pt>
                <c:pt idx="1">
                  <c:v>7297</c:v>
                </c:pt>
                <c:pt idx="2">
                  <c:v>16</c:v>
                </c:pt>
                <c:pt idx="3">
                  <c:v>3494</c:v>
                </c:pt>
                <c:pt idx="4">
                  <c:v>2792</c:v>
                </c:pt>
                <c:pt idx="5">
                  <c:v>3159</c:v>
                </c:pt>
              </c:numCache>
            </c:numRef>
          </c:val>
        </c:ser>
        <c:ser>
          <c:idx val="1"/>
          <c:order val="1"/>
          <c:tx>
            <c:v>下调</c:v>
          </c:tx>
          <c:spPr>
            <a:solidFill xmlns:a="http://schemas.openxmlformats.org/drawingml/2006/main">
              <a:srgbClr val="286B9D"/>
            </a:solidFill>
          </c:spPr>
          <c:invertIfNegative val="0"/>
          <c:cat>
            <c:strRef>
              <c:f>'Chart Data'!$C$2:$C$7</c:f>
              <c:strCache>
                <c:ptCount val="6"/>
                <c:pt idx="0">
                  <c:v>依托泊苷</c:v>
                </c:pt>
                <c:pt idx="1">
                  <c:v>辐射</c:v>
                </c:pt>
                <c:pt idx="2">
                  <c:v>复制型</c:v>
                </c:pt>
                <c:pt idx="3">
                  <c:v>H₂O₂</c:v>
                </c:pt>
                <c:pt idx="4">
                  <c:v>原代UVB</c:v>
                </c:pt>
                <c:pt idx="5">
                  <c:v>HaCaT UVB</c:v>
                </c:pt>
              </c:strCache>
            </c:str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6764</c:v>
                </c:pt>
                <c:pt idx="1">
                  <c:v>6869</c:v>
                </c:pt>
                <c:pt idx="2">
                  <c:v>19</c:v>
                </c:pt>
                <c:pt idx="3">
                  <c:v>3636</c:v>
                </c:pt>
                <c:pt idx="4">
                  <c:v>2464</c:v>
                </c:pt>
                <c:pt idx="5">
                  <c:v>3174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Microsoft YaHei"/>
                  <a:ea typeface="Microsoft YaHei"/>
                  <a:cs typeface="Microsoft YaHe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7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4763">
              <a:solidFill>
                <a:srgbClr val="CFDAD7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6F5F0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latin typeface="Microsoft YaHei"/>
              <a:ea typeface="Microsoft YaHei"/>
              <a:cs typeface="Microsoft YaHei"/>
            </a:defRPr>
          </a:pPr>
        </a:p>
      </c:txPr>
    </c:legend>
    <c:plotVisOnly val="1"/>
  </c:chart>
  <c:spPr>
    <a:solidFill xmlns:a="http://schemas.openxmlformats.org/drawingml/2006/main">
      <a:srgbClr val="F6F5F0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C4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16025DE3-C850-47F2-B0D8-E6854AB77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1076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角质形成细胞衰老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0A9FB59-5F9D-42BE-9F19-1F2DB766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0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rPr>
              <a:t>自然年龄与诱导模型的转录对应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91634A0-AA5E-4B34-B8F6-D4396E80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5762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哪些模型更接近自然衰老 KC？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0977AA2C-E407-4F0E-BD8A-E624F982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9107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D7E9E2"/>
                </a:solidFill>
                <a:latin typeface="Microsoft YaHei"/>
                <a:ea typeface="Microsoft YaHei"/>
                <a:cs typeface="Microsoft YaHei"/>
              </a:rPr>
              <a:t>自然年龄整合、分模型基因名单、KRT／屏障／更新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BD21D0B-CEEA-44B7-8B8B-E311B74A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483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C5D7D3"/>
                </a:solidFill>
                <a:latin typeface="Microsoft YaHei"/>
                <a:ea typeface="Microsoft YaHei"/>
                <a:cs typeface="Microsoft YaHei"/>
              </a:rPr>
              <a:t>基于当前整合报告   2026年10月26日</a:t>
            </a:r>
          </a:p>
        </p:txBody>
      </p:sp>
    </p:spTree>
    <p:extLst>
      <p:ext uri="{BB962C8B-B14F-4D97-AF65-F5344CB8AC3E}">
        <p14:creationId xmlns:p14="http://schemas.microsoft.com/office/powerpoint/2010/main" val="18728521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A383520D-885B-49BD-8EF1-799BA7656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分析流程与比较口径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ECFBBE6-003A-4CDD-B3BB-AB8CBAE5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自然年龄按研究整合，诱导模型按数据集和处理条件分别计算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E4A833E-867C-44A9-A521-CB84A1DE5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统计方法与筛选阈值沿用当前报告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7D90118F-DA79-4537-8539-40BEF315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A7FABF-9002-45B5-87A0-C4C1FE02AA5E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861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5353050"/>
                <a:gridCol w="3810000"/>
              </a:tblGrid>
              <a:tr h="614363">
                <a:tc>
                  <a:txBody>
                    <a:bodyPr lIns="76200" tIns="19050" rIns="76200" bIns="190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步骤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处理方式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614363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 样本核查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取材、细胞来源、供体与培养重复核对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可靠的比较单位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14363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 自然年龄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2队列分别建模，再整合有方向的P值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0个显著，68个探索候选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614363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 诱导模型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原始计数用edgeR，处理表达用limma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14个统计比较＋1个描述比较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14363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 功能注释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逐基因注释，单列KRT／屏障／更新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方向、功能及注释缺口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614363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 对应评价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在可比较基因中统计同向与反向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参考集敏感性和模型适用范围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FDE527D0-B4E2-4549-A3BE-8350EDE5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6737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差异名单：FDR≤0.05。诱导代表基因及主要交集另要求 |效应|≥0.5。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8DD0E236-F4B5-43BA-8B19-3826B54D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6742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自然年龄整合没有统一效应值。不同表达单位的效应大小不作直接横向排名。</a:t>
            </a:r>
          </a:p>
        </p:txBody>
      </p:sp>
    </p:spTree>
    <p:extLst>
      <p:ext uri="{BB962C8B-B14F-4D97-AF65-F5344CB8AC3E}">
        <p14:creationId xmlns:p14="http://schemas.microsoft.com/office/powerpoint/2010/main" val="20603684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E149438B-9361-4097-A274-CB331F189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自然衰老：2队列、11位供体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F253923-92EF-46EE-8212-6AC9C5F2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组织部位和年龄跨度不同，保留各研究效应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0EC60F0-648E-4FCC-8C83-50AE63BB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来源：两队列取材信息、11位供体样本表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5FC9B6A-927A-4FF6-93AD-BAFC9407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4B3624-BA08-44CE-8D8D-5D4857A2FAFB}"/>
              </a:ext>
            </a:extLst>
          </p:cNvPr>
          <p:cNvGraphicFramePr/>
          <p:nvPr/>
        </p:nvGraphicFramePr>
        <p:xfrm>
          <a:off xmlns:a="http://schemas.openxmlformats.org/drawingml/2006/main" x="609600" y="1733550"/>
          <a:ext xmlns:a="http://schemas.openxmlformats.org/drawingml/2006/main" cx="10972800" cy="36861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52625"/>
                <a:gridCol w="3095625"/>
                <a:gridCol w="3429000"/>
                <a:gridCol w="2495550"/>
              </a:tblGrid>
              <a:tr h="485775"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数据集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供体与年龄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取材与检测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本次用途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16002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GSE281449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3年轻：20／21／25岁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3老年：61／63／77岁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男女比例不平衡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上眼睑手术剩余皮肤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分离表皮，10x单细胞RNA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供体级KC比较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校正性别和年龄组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6002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GSE130973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2年轻：25／27岁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3较老：53／69／70岁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均为男性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避光腹股沟—髂部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 mm皮肤取样，10x单细胞RNA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供体级KC比较</a:t>
                      </a:r>
                    </a:p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53岁沿用作者较老组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EB95DAE4-85A6-4B46-BA68-8EDE5AF33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6262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两队列均按可靠KC供体级汇总比较，取材部位与年龄跨度差异保留。</a:t>
            </a:r>
          </a:p>
        </p:txBody>
      </p:sp>
    </p:spTree>
    <p:extLst>
      <p:ext uri="{BB962C8B-B14F-4D97-AF65-F5344CB8AC3E}">
        <p14:creationId xmlns:p14="http://schemas.microsoft.com/office/powerpoint/2010/main" val="10359319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FE5EA544-24AA-4E72-8A40-C050CD90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诱导模型：8个数据集，处理条件分别保留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DF95E69-5829-4F26-8B2B-90EC969A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以下均为培养细胞转录数据，表中“重复”不自动等于独立供体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E65DF26-F759-4E6E-8AB6-08686F97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来源：各模型样本清单及处理记录；†条件性结果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37D11BE-D975-41E0-BEB3-10EF2819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718CE0-4674-468A-9ACF-83CD11FBB022}"/>
              </a:ext>
            </a:extLst>
          </p:cNvPr>
          <p:cNvGraphicFramePr/>
          <p:nvPr/>
        </p:nvGraphicFramePr>
        <p:xfrm>
          <a:off xmlns:a="http://schemas.openxmlformats.org/drawingml/2006/main" x="609600" y="1666875"/>
          <a:ext xmlns:a="http://schemas.openxmlformats.org/drawingml/2006/main" cx="1097280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52625"/>
                <a:gridCol w="1666875"/>
                <a:gridCol w="3333750"/>
                <a:gridCol w="1685925"/>
                <a:gridCol w="2333625"/>
              </a:tblGrid>
              <a:tr h="3810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数据集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细胞来源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模型及处理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RNA时点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对照／处理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9052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GSE284666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新生儿原代KC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依托泊苷25 μM／辐射10 Gy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8天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4／4培养样本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E-MTAB-10969†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幼龄包皮原代KC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传代P4–5到P12–14</a:t>
                      </a:r>
                    </a:p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UVB 3×675 mJ/cm²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复制末期</a:t>
                      </a:r>
                    </a:p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UV后3／5天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各4位供体配对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52387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GSE102676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模拟日光，单次或重复5次</a:t>
                      </a:r>
                    </a:p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3／6／12 J/cm²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24小时</a:t>
                      </a:r>
                    </a:p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另有恢复7天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各2／2培养样本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052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GSE289113†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UVB 50 mJ/cm²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未明确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3／3培养样本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9052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GSE99745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N/TERT KC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UVB 10 mJ/cm²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8小时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3／3培养样本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GSE320415†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原代NHEK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UVB 30 mJ/cm²</a:t>
                      </a:r>
                    </a:p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处理身份存在歧义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24小时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3／3培养样本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9052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GSE308958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H₂O₂ 5 mM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3小时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3／3培养样本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052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GSE250127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 shCon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H₂O₂ 100 μM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24小时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1／1，仅描述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621C55E7-9B8B-4F28-BD33-8B8AB52E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1502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†10969归一化单位未完全确认；289113参考基因组文字冲突；320415处理定义待核实。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AA8ACCE0-20E9-4EC9-9BE3-AC86213C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9125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急性UV／氧化应激的RNA时点，不能直接代表后续稳定衰老状态。</a:t>
            </a:r>
          </a:p>
        </p:txBody>
      </p:sp>
    </p:spTree>
    <p:extLst>
      <p:ext uri="{BB962C8B-B14F-4D97-AF65-F5344CB8AC3E}">
        <p14:creationId xmlns:p14="http://schemas.microsoft.com/office/powerpoint/2010/main" val="12653496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CB88B0D3-B49B-436B-ABD3-37586DF9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自然年龄：0个显著基因，68个探索候选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DC1A925-B7F5-42B0-B4A4-3F14105E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探索集50个上调、18个下调；下方按综合P值展示上下调各8个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2D3B1E2-5CAF-4304-85D2-BF0D8B65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两RNA共同可检验8,519基因；全部候选均未达到综合FDR≤0.05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8711261-18FF-410A-9D00-E9D8AB9C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9C223B-C4D7-4A8E-8678-BA52CBB7A9CB}"/>
              </a:ext>
            </a:extLst>
          </p:cNvPr>
          <p:cNvGraphicFramePr/>
          <p:nvPr/>
        </p:nvGraphicFramePr>
        <p:xfrm>
          <a:off xmlns:a="http://schemas.openxmlformats.org/drawingml/2006/main" x="609600" y="1800225"/>
          <a:ext xmlns:a="http://schemas.openxmlformats.org/drawingml/2006/main" cx="52578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81125"/>
                <a:gridCol w="1019175"/>
                <a:gridCol w="2857500"/>
              </a:tblGrid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既有功能分类／说明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PHLDB2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细胞骨架与运动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ELL2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转录与RNA调控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KLF11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转录及生长调控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PTPRE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信号传导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PTP4A1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细胞骨架与运动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ACTR3C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其他已注释功能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RNF168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DNA损伤应答与修复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GLS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线粒体与能量代谢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08F45D-D7F8-410C-B8D4-DE5833204233}"/>
              </a:ext>
            </a:extLst>
          </p:cNvPr>
          <p:cNvGraphicFramePr/>
          <p:nvPr/>
        </p:nvGraphicFramePr>
        <p:xfrm>
          <a:off xmlns:a="http://schemas.openxmlformats.org/drawingml/2006/main" x="6324600" y="1800225"/>
          <a:ext xmlns:a="http://schemas.openxmlformats.org/drawingml/2006/main" cx="52578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81125"/>
                <a:gridCol w="1019175"/>
                <a:gridCol w="2857500"/>
              </a:tblGrid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既有功能分类／说明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SLC1A6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膜转运与离子稳态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ING4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细胞周期与增殖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NR1D1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脂质代谢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LGALS3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糖代谢与摄取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WNT16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角化与表皮分化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DGCR6L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其他已注释功能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RGMA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转录与RNA调控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64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GLI4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转录与RNA调控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41142B8F-FFEC-4EAB-89B9-2DCF31AB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探索规则：两队列分别P≤0.10、|log₂FC|≥0.25且同向。完整68基因见CSV。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7F0D5E3E-C493-40AD-88FA-BE695F8B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8647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正式综合FDR显著基因为0；这些方向线索不能称为独立验证的年龄签名。</a:t>
            </a:r>
          </a:p>
        </p:txBody>
      </p:sp>
    </p:spTree>
    <p:extLst>
      <p:ext uri="{BB962C8B-B14F-4D97-AF65-F5344CB8AC3E}">
        <p14:creationId xmlns:p14="http://schemas.microsoft.com/office/powerpoint/2010/main" val="21416788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0">
            <a:extLst xmlns:a="http://schemas.openxmlformats.org/drawingml/2006/main">
              <a:ext uri="{FF2B5EF4-FFF2-40B4-BE49-F238E27FC236}">
                <a16:creationId xmlns:a16="http://schemas.microsoft.com/office/drawing/2014/main" id="{5ED6B046-D0BE-4A0B-8B32-383640BF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DNA损伤模型：代表基因及功能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297A127-2E8A-4F56-BB7F-EDFB19B8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原代新生儿KC，同一研究，两比较共享未处理对照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338A302-DB4C-4E50-B2E7-EA03CBBF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完整DE计数：FDR≤0.05；本页代表基因另需|效应|≥0.5，上下调各4个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68445A3-FBA5-4415-99DA-054EF281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47A186B-C351-479F-9F23-64812965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25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依托泊苷 8天（4／4）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627DCDA-36BA-476D-AE16-9F4C5E37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525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完整DE：上调 8,184 ／ 下调 6,764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E286E-6E9A-4514-8242-F62DCD02AB36}"/>
              </a:ext>
            </a:extLst>
          </p:cNvPr>
          <p:cNvGraphicFramePr/>
          <p:nvPr/>
        </p:nvGraphicFramePr>
        <p:xfrm>
          <a:off xmlns:a="http://schemas.openxmlformats.org/drawingml/2006/main" x="609600" y="2390775"/>
          <a:ext xmlns:a="http://schemas.openxmlformats.org/drawingml/2006/main" cx="5257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638175"/>
                <a:gridCol w="3143250"/>
              </a:tblGrid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简短功能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SPRR3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角化包膜结构成分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IGFL1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候选受体配体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IVL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角化包膜前体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SLPI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蛋白酶抑制及炎症调节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HIST1H1B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组蛋白H1与染色质凝聚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TOP2A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DNA拓扑与染色体分离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CCNB1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G2/M细胞周期调控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PLK1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有丝分裂与纺锤体调控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532A0483-8416-4211-A36D-2BD93715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19250"/>
            <a:ext cx="525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辐射 8天（4／4）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131B1103-F283-4D94-8F1A-9CC8C672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009775"/>
            <a:ext cx="525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完整DE：上调 7,297 ／ 下调 6,869</a:t>
            </a:r>
          </a:p>
        </p:txBody>
      </p:sp>
      <p:graphicFrame>
        <p:nvGraphicFrame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DB279-D9C5-43BD-9AFE-530249961A40}"/>
              </a:ext>
            </a:extLst>
          </p:cNvPr>
          <p:cNvGraphicFramePr/>
          <p:nvPr/>
        </p:nvGraphicFramePr>
        <p:xfrm>
          <a:off xmlns:a="http://schemas.openxmlformats.org/drawingml/2006/main" x="6324600" y="2390775"/>
          <a:ext xmlns:a="http://schemas.openxmlformats.org/drawingml/2006/main" cx="5257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638175"/>
                <a:gridCol w="3143250"/>
              </a:tblGrid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简短功能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KRT77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上皮角蛋白中间丝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NECTIN4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细胞间黏附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A2ML1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蛋白酶抑制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IGFL2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潜在受体配体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HIST1H1B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组蛋白H1与染色质凝聚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CDC20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APC/C与分裂后期调控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CTNNAL1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Rho信号支架候选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HIST1H3J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可靠功能注释未匹配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DD997E2C-7BD4-40ED-B53C-6E37B11F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6740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功能指基因已知作用，不等于已测功能改变。HIST1H1B/HIST1H3J保留源表历史名称。</a:t>
            </a:r>
          </a:p>
        </p:txBody>
      </p:sp>
    </p:spTree>
    <p:extLst>
      <p:ext uri="{BB962C8B-B14F-4D97-AF65-F5344CB8AC3E}">
        <p14:creationId xmlns:p14="http://schemas.microsoft.com/office/powerpoint/2010/main" val="13032483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0">
            <a:extLst xmlns:a="http://schemas.openxmlformats.org/drawingml/2006/main">
              <a:ext uri="{FF2B5EF4-FFF2-40B4-BE49-F238E27FC236}">
                <a16:creationId xmlns:a16="http://schemas.microsoft.com/office/drawing/2014/main" id="{8B8535B6-BE6D-4930-9BFC-238C3022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复制型与氧化应激：不同的细胞状态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4906917-4CA2-4310-83C6-9705EA50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复制型模型有供体配对，H₂O₂ 3小时属于急性应激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0A40E4A-5F41-41AA-8CBE-A4F5B427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完整DE计数：FDR≤0.05；本页代表基因另需|效应|≥0.5，上下调各4个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AD84D75-47CE-46A8-8EE9-BD2C0C1B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1366594-B355-4EE8-841A-33DEC3DC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25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复制型 RS（4位供体配对）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32C1F190-1B68-42DB-86AC-FC72E9EE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525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完整DE：上调 16 ／ 下调 19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D7D9B-1A29-448A-8EBC-716123A2E85C}"/>
              </a:ext>
            </a:extLst>
          </p:cNvPr>
          <p:cNvGraphicFramePr/>
          <p:nvPr/>
        </p:nvGraphicFramePr>
        <p:xfrm>
          <a:off xmlns:a="http://schemas.openxmlformats.org/drawingml/2006/main" x="609600" y="2390775"/>
          <a:ext xmlns:a="http://schemas.openxmlformats.org/drawingml/2006/main" cx="5257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638175"/>
                <a:gridCol w="3143250"/>
              </a:tblGrid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简短功能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C10orf10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ROS相关自噬调节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DUSP10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MAPK去磷酸化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CKB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磷酸肌酸能量转移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SPOCK1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细胞与基质相互作用候选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CHAC1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谷胱甘肽降解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TRIB3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整合应激反应调控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STC2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钙磷稳态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ULBP1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NKG2D配体与免疫识别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B61BEE87-CC0B-4183-864A-D057BDE8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19250"/>
            <a:ext cx="525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H₂O₂ 5 mM，3小时（3／3）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2B646D61-123C-4BDA-A05B-D6EF81A46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009775"/>
            <a:ext cx="525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完整DE：上调 3,494 ／ 下调 3,636</a:t>
            </a:r>
          </a:p>
        </p:txBody>
      </p:sp>
      <p:graphicFrame>
        <p:nvGraphicFrame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115535-5B62-43ED-BEAF-EF21B49B9C6B}"/>
              </a:ext>
            </a:extLst>
          </p:cNvPr>
          <p:cNvGraphicFramePr/>
          <p:nvPr/>
        </p:nvGraphicFramePr>
        <p:xfrm>
          <a:off xmlns:a="http://schemas.openxmlformats.org/drawingml/2006/main" x="6324600" y="2390775"/>
          <a:ext xmlns:a="http://schemas.openxmlformats.org/drawingml/2006/main" cx="5257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638175"/>
                <a:gridCol w="3143250"/>
              </a:tblGrid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简短功能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DUSP1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MAPK去磷酸化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NR4A1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核受体与转录调控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EGR1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生长及损伤响应转录调控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ATF3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应激相关转录调节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MT-ND6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线粒体呼吸链复合物I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AKAP12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PKA/PKC信号定位支架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CYP24A1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维生素D失活代谢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ITGA2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胶原与层粘连蛋白黏附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F8BA72FE-0C02-4F27-A34B-CEA0DE79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6740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RS仅35个FDR显著基因，接近程度仍不足判断。C10orf10保留源名称；H₂O₂未证明稳定衰老。</a:t>
            </a:r>
          </a:p>
        </p:txBody>
      </p:sp>
    </p:spTree>
    <p:extLst>
      <p:ext uri="{BB962C8B-B14F-4D97-AF65-F5344CB8AC3E}">
        <p14:creationId xmlns:p14="http://schemas.microsoft.com/office/powerpoint/2010/main" val="1069154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0">
            <a:extLst xmlns:a="http://schemas.openxmlformats.org/drawingml/2006/main">
              <a:ext uri="{FF2B5EF4-FFF2-40B4-BE49-F238E27FC236}">
                <a16:creationId xmlns:a16="http://schemas.microsoft.com/office/drawing/2014/main" id="{A2695278-9410-4902-A6E9-323B3E30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UV模型：来源与取样阶段影响基因响应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0F77081-4C5A-4901-B4D6-2A87BA281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两个比较分别呈现，不将原代KC与HaCaT视为同一模型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7409C50-7F16-4FE9-920A-32FD7F81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完整DE计数：FDR≤0.05；本页代表基因另需|效应|≥0.5，上下调各4个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4172637-75D4-4B31-8959-7F59F3D16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C547212-CB25-44E3-B3EF-CD379DFB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25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原代 UVB 3天（4位供体配对）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07D4FBFC-8BB8-4B33-8250-D61BFD06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525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完整DE：上调 2,792 ／ 下调 2,464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78727-2F8D-4397-9F35-DA3788A5B896}"/>
              </a:ext>
            </a:extLst>
          </p:cNvPr>
          <p:cNvGraphicFramePr/>
          <p:nvPr/>
        </p:nvGraphicFramePr>
        <p:xfrm>
          <a:off xmlns:a="http://schemas.openxmlformats.org/drawingml/2006/main" x="609600" y="2390775"/>
          <a:ext xmlns:a="http://schemas.openxmlformats.org/drawingml/2006/main" cx="5257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638175"/>
                <a:gridCol w="3143250"/>
              </a:tblGrid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简短功能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ADAM19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膜蛋白蛋白水解加工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LINC00704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可靠功能注释未匹配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ADAMTS1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细胞外基质蛋白水解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HEPHL1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亚铁氧化与铁稳态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SLC7A11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胱氨酸转运及抗氧化底物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ASNS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天冬酰胺合成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SLC6A9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甘氨酸转运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TNC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细胞外基质与黏附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67E05E6F-0BFA-4312-B48C-EE0C34E0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19250"/>
            <a:ext cx="5257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HaCaT UVB 50 mJ/cm²（3／3）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09F4D7A9-C371-444E-9A9B-C5503AC1D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009775"/>
            <a:ext cx="525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完整DE：上调 3,159 ／ 下调 3,174</a:t>
            </a:r>
          </a:p>
        </p:txBody>
      </p:sp>
      <p:graphicFrame>
        <p:nvGraphicFrame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ACD0D1-5FEC-4BF2-9064-2034DA8C25CB}"/>
              </a:ext>
            </a:extLst>
          </p:cNvPr>
          <p:cNvGraphicFramePr/>
          <p:nvPr/>
        </p:nvGraphicFramePr>
        <p:xfrm>
          <a:off xmlns:a="http://schemas.openxmlformats.org/drawingml/2006/main" x="6324600" y="2390775"/>
          <a:ext xmlns:a="http://schemas.openxmlformats.org/drawingml/2006/main" cx="5257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638175"/>
                <a:gridCol w="3143250"/>
              </a:tblGrid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简短功能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IL7R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IL-7及TSLP受体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FOSL1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功能正文缺失，详见GO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ERRFI1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EGFR负调控与KC分化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OASL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RNA结合与抗病毒响应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ALDH3A1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醛类氧化解毒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OLFM4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细胞黏附等候选作用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EXOC4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分泌囊泡停靠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830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THBD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凝血及炎症相关调控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5A29514D-EEAF-436D-A787-DF9812D6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6740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两者均有条件性限制。LINC00704缺少匹配功能，FOSL1来源无功能正文，保留注释缺口。</a:t>
            </a:r>
          </a:p>
        </p:txBody>
      </p:sp>
    </p:spTree>
    <p:extLst>
      <p:ext uri="{BB962C8B-B14F-4D97-AF65-F5344CB8AC3E}">
        <p14:creationId xmlns:p14="http://schemas.microsoft.com/office/powerpoint/2010/main" val="12015275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40A36C93-E5D3-4B6C-8B55-C6E9FFC5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各诱导比较的差异基因规模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DBA0C3A-A86A-4408-8189-3C889CB27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主计数为FDR≤0.05，不加效应门槛；数量受检验范围和样本设计影响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82F9DDD-2B5C-4533-B0F5-C6A35B710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来源：模型差异基因数量表；不能按DE数量判断模型优劣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7A502DD-A8E6-4BE4-B4A1-4AC83591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4CDE4-3972-4ECB-81DD-8A50564BAA08}"/>
              </a:ext>
            </a:extLst>
          </p:cNvPr>
          <p:cNvGraphicFramePr/>
          <p:nvPr/>
        </p:nvGraphicFramePr>
        <p:xfrm>
          <a:off xmlns:a="http://schemas.openxmlformats.org/drawingml/2006/main" x="609600" y="1657350"/>
          <a:ext xmlns:a="http://schemas.openxmlformats.org/drawingml/2006/main" cx="6000750" cy="4286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1285875"/>
                <a:gridCol w="1285875"/>
              </a:tblGrid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比较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下调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依托泊苷 8天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8184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6764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辐射 8天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7297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6869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复制型 RS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 UVB 3天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2792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2464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 UVB 5天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 UVB 50 mJ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3159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3174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H₂O₂ 3小时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3494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3636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N/TERT UVB 8小时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2384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5754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 UVB 24小时†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3333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3369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单次12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1683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724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5次3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5次6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1950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1277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5次12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1567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1008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5次12 J / 恢复7天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2190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1406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8363286E-BF6A-4BF1-B38B-7993C9C1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76400"/>
            <a:ext cx="447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正文六个模型的差异规模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639C781B-470C-4AA0-9C27-B17F8B217B59}"/>
              </a:ext>
            </a:extLst>
          </p:cNvPr>
          <p:cNvGraphicFramePr/>
          <p:nvPr/>
        </p:nvGraphicFramePr>
        <p:xfrm>
          <a:off xmlns:a="http://schemas.openxmlformats.org/drawingml/2006/main" x="6819900" y="2095500"/>
          <a:ext xmlns:a="http://schemas.openxmlformats.org/drawingml/2006/main" cx="47625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b94eddc8de94e81"/>
          </a:graphicData>
        </a:graphic>
      </p:graphicFrame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6A2735DC-7AE4-4460-B2E0-AC7A4AB3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9600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另：shCon H₂O₂（1／1）描述候选 3,942，上2,314、下1,628，不计入统计DE。</a:t>
            </a:r>
          </a:p>
        </p:txBody>
      </p:sp>
    </p:spTree>
    <p:extLst>
      <p:ext uri="{BB962C8B-B14F-4D97-AF65-F5344CB8AC3E}">
        <p14:creationId xmlns:p14="http://schemas.microsoft.com/office/powerpoint/2010/main" val="15074867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6F4E548-8A32-4706-A616-1B22C27A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自然年龄与模型的同向、反向对应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891E0AC-CA2C-461A-A574-994836FC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R68：两个RNA队列同向的68个探索基因；正式综合FDR名单为空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8A0C19C-799C-40FA-A3BE-314EF198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模型门槛：FDR≤0.05且|效应|≥0.5；“可测”是该模型中可比较的参考基因数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98905BD-26A3-4BB8-9130-D8658C90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B8CD8-855D-4C81-862F-8A0E02BA3CED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2957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29050"/>
                <a:gridCol w="1190625"/>
                <a:gridCol w="1190625"/>
                <a:gridCol w="1190625"/>
                <a:gridCol w="1476375"/>
                <a:gridCol w="2095500"/>
              </a:tblGrid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比较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反向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共有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可测／68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共有中同向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依托泊苷 8天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47.5%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辐射 8天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55.3%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复制型 RS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68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50.0%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 UVB 3天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12.5%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 UVB 5天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100.0%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 UVB 50 mJ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18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72.2%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H₂O₂ 3小时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30.8%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N/TERT UVB 8小时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8.1%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 UVB 24小时†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52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75.0%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单次12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57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不可算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5次3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58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不可算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5次6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59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50.0%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5次12 J / 24小时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58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50.0%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6385"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光照 5次12 J / 恢复7天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1">
                          <a:solidFill>
                            <a:srgbClr val="197F7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56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7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50.0%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E2696026-D555-4075-9DBB-A445F00F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8647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HaCaT UVB为13同向／5反向；辐射26／21，依托泊苷19／21。交集比例需结合覆盖范围。</a:t>
            </a:r>
          </a:p>
        </p:txBody>
      </p:sp>
    </p:spTree>
    <p:extLst>
      <p:ext uri="{BB962C8B-B14F-4D97-AF65-F5344CB8AC3E}">
        <p14:creationId xmlns:p14="http://schemas.microsoft.com/office/powerpoint/2010/main" val="5049236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B019D947-B2A2-4D0F-B581-5AF39CA8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KRT、屏障与更新：吻合具有功能选择性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17032DA-9C28-4838-9CA1-8423FADF0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自然列是两RNA队列的方向线索，本页基因均未通过两RNA综合FDR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D248939-0BC2-4976-8CEC-AA6E7194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* 模型FDR≤0.05且|效应|≥0.5；无星仅表示方向，未达到双门槛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15AF226-9A9C-4801-9656-704F20D9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C60B22-2264-4D5A-8770-E34B8878423F}"/>
              </a:ext>
            </a:extLst>
          </p:cNvPr>
          <p:cNvGraphicFramePr/>
          <p:nvPr/>
        </p:nvGraphicFramePr>
        <p:xfrm>
          <a:off xmlns:a="http://schemas.openxmlformats.org/drawingml/2006/main" x="609600" y="1752600"/>
          <a:ext xmlns:a="http://schemas.openxmlformats.org/drawingml/2006/main" cx="10972800" cy="3886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1809750"/>
                <a:gridCol w="1047750"/>
                <a:gridCol w="1238250"/>
                <a:gridCol w="1047750"/>
                <a:gridCol w="1047750"/>
                <a:gridCol w="1047750"/>
                <a:gridCol w="1200150"/>
                <a:gridCol w="1200150"/>
              </a:tblGrid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自然RNA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依托泊苷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辐射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复制型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H₂O₂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原代UV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 UV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KRT5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基底结构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KRT14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基底结构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KRT16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应激角蛋白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ABCA12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屏障脂质运输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CLDN4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紧密连接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SMPD1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鞘磷脂代谢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AC4F3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MKI67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增殖状态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TK1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DNA合成底物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388620"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TOP2A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分裂／DNA拓扑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1">
                          <a:solidFill>
                            <a:srgbClr val="286B9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下*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725" b="0">
                          <a:solidFill>
                            <a:srgbClr val="53666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下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97EFF710-AE0A-4DAF-9A5B-9AE0E9E6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HaCaT UVB对应KRT5/14下调、KRT16上调。DNA损伤模型更吻合更新下降，但部分屏障基因反向。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2CCDDDD1-E309-4366-85AB-C32548DC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基底KRT模块：HaCaT UVB显著同向，DNA损伤模型显著反向。表达不等于功能。</a:t>
            </a:r>
          </a:p>
        </p:txBody>
      </p:sp>
    </p:spTree>
    <p:extLst>
      <p:ext uri="{BB962C8B-B14F-4D97-AF65-F5344CB8AC3E}">
        <p14:creationId xmlns:p14="http://schemas.microsoft.com/office/powerpoint/2010/main" val="14741921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5C21EBF1-CDC3-4A3E-903B-5513ACD5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73C41"/>
                </a:solidFill>
                <a:latin typeface="Microsoft YaHei"/>
                <a:ea typeface="Microsoft YaHei"/>
                <a:cs typeface="Microsoft YaHei"/>
              </a:rPr>
              <a:t>模型选择应对应具体研究目的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F8B4DA4-44C9-4DB8-86A0-763199CE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57275"/>
            <a:ext cx="109347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当前没有证据支持某个模型全面复制自然衰老KC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3C9CE25-A932-4AC1-B1FE-7F651A596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9605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完整基因名单、样本及功能对照见随附CSV；原始来源见每页备注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1D792A7-61C0-4BCB-BEFC-A75D5CFB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67475"/>
            <a:ext cx="523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4093F-BAB7-4BAB-B465-52143A8077B6}"/>
              </a:ext>
            </a:extLst>
          </p:cNvPr>
          <p:cNvGraphicFramePr/>
          <p:nvPr/>
        </p:nvGraphicFramePr>
        <p:xfrm>
          <a:off xmlns:a="http://schemas.openxmlformats.org/drawingml/2006/main" x="609600" y="1771650"/>
          <a:ext xmlns:a="http://schemas.openxmlformats.org/drawingml/2006/main" cx="10972800" cy="36766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33625"/>
                <a:gridCol w="3571875"/>
                <a:gridCol w="5067300"/>
              </a:tblGrid>
              <a:tr h="419100">
                <a:tc>
                  <a:txBody>
                    <a:bodyPr lIns="76200" tIns="19050" rIns="76200" bIns="190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研究目的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当前可优先考虑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限制与用途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T w="6668">
                      <a:solidFill>
                        <a:srgbClr val="CFDAD7"/>
                      </a:solidFill>
                    </a:lnT>
                    <a:lnB w="6668">
                      <a:solidFill>
                        <a:srgbClr val="CFDAD7"/>
                      </a:solidFill>
                    </a:lnB>
                    <a:solidFill>
                      <a:srgbClr val="173C41"/>
                    </a:solidFill>
                  </a:tcPr>
                </a:tc>
              </a:tr>
              <a:tr h="781050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年龄相关基因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 UVB 50 mJ/cm²</a:t>
                      </a:r>
                    </a:p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仅作条件性探索候选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探索集13同向、5反向</a:t>
                      </a:r>
                    </a:p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正式自然显著基因为0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KRT／屏障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HaCaT UVB 50 mJ/cm²</a:t>
                      </a:r>
                    </a:p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先核实元数据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KRT5/14/16吻合，基底模块同向</a:t>
                      </a:r>
                    </a:p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部分光照也吻合基底模块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  <a:tr h="781050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细胞更新下降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依托泊苷或辐射8天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8个更新方向基因中7个同向</a:t>
                      </a:r>
                    </a:p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基底KRT模块却显著反向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机制与阶段参照</a:t>
                      </a:r>
                    </a:p>
                  </a:txBody>
                  <a:tcPr marL="76200" marR="76200" marT="19050" marB="19050">
                    <a:lnL w="6668">
                      <a:solidFill>
                        <a:srgbClr val="CFDAD7"/>
                      </a:solidFill>
                    </a:lnL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复制型、不同UV时点</a:t>
                      </a:r>
                    </a:p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急性H₂O₂应激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  <a:tc>
                  <a:txBody>
                    <a:bodyPr lIns="76200" tIns="19050" rIns="76200" bIns="19050"/>
                    <a:lstStyle/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复制型目前证据不足</a:t>
                      </a:r>
                    </a:p>
                    <a:p>
                      <a:r>
                        <a:rPr sz="1800" b="0">
                          <a:solidFill>
                            <a:srgbClr val="173C4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急性应激不能替代稳定自然衰老</a:t>
                      </a:r>
                    </a:p>
                  </a:txBody>
                  <a:tcPr marL="76200" marR="76200" marT="19050" marB="19050">
                    <a:lnR w="6668">
                      <a:solidFill>
                        <a:srgbClr val="CFDAD7"/>
                      </a:solidFill>
                    </a:lnR>
                    <a:lnB w="6668">
                      <a:solidFill>
                        <a:srgbClr val="CFDAD7"/>
                      </a:solidFill>
                    </a:lnB>
                    <a:solidFill>
                      <a:srgbClr val="EFF2EE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1651DCD4-CAA5-4F94-9F5D-7A8BE9AF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97F7A"/>
                </a:solidFill>
                <a:latin typeface="Microsoft YaHei"/>
                <a:ea typeface="Microsoft YaHei"/>
                <a:cs typeface="Microsoft YaHei"/>
              </a:rPr>
              <a:t>下一步：先按目标功能选模型，再用持续停滞、屏障和更新读出验证适用性。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B63E89E5-0601-4387-886B-27C94B52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3666A"/>
                </a:solidFill>
                <a:latin typeface="Microsoft YaHei"/>
                <a:ea typeface="Microsoft YaHei"/>
                <a:cs typeface="Microsoft YaHei"/>
              </a:rPr>
              <a:t>尚未建立独立验证年龄签名。培养重复不等于供体重复，表达方向不能代替功能验证。</a:t>
            </a:r>
          </a:p>
        </p:txBody>
      </p:sp>
    </p:spTree>
    <p:extLst>
      <p:ext uri="{BB962C8B-B14F-4D97-AF65-F5344CB8AC3E}">
        <p14:creationId xmlns:p14="http://schemas.microsoft.com/office/powerpoint/2010/main" val="6554779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2026-10-26T08:11:07.0570000Z</dcterms:created>
  <dcterms:modified xsi:type="dcterms:W3CDTF">2026-10-26T08:11:07.0570000Z</dcterms:modified>
</coreProperties>
</file>